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AD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734553" y="2464336"/>
            <a:ext cx="4520044" cy="4277092"/>
          </a:xfrm>
          <a:prstGeom prst="rect">
            <a:avLst/>
          </a:prstGeom>
        </p:spPr>
      </p:pic>
      <p:sp>
        <p:nvSpPr>
          <p:cNvPr name="TextBox 3" id="3"/>
          <p:cNvSpPr txBox="true"/>
          <p:nvPr/>
        </p:nvSpPr>
        <p:spPr>
          <a:xfrm rot="0">
            <a:off x="1415563" y="1699308"/>
            <a:ext cx="8318990" cy="2590800"/>
          </a:xfrm>
          <a:prstGeom prst="rect">
            <a:avLst/>
          </a:prstGeom>
        </p:spPr>
        <p:txBody>
          <a:bodyPr anchor="t" rtlCol="false" tIns="0" lIns="0" bIns="0" rIns="0">
            <a:spAutoFit/>
          </a:bodyPr>
          <a:lstStyle/>
          <a:p>
            <a:pPr>
              <a:lnSpc>
                <a:spcPts val="10200"/>
              </a:lnSpc>
            </a:pPr>
            <a:r>
              <a:rPr lang="en-US" sz="8500">
                <a:solidFill>
                  <a:srgbClr val="292929"/>
                </a:solidFill>
                <a:latin typeface="DM Sans Bold"/>
              </a:rPr>
              <a:t>Heterogeneous Computing</a:t>
            </a:r>
          </a:p>
        </p:txBody>
      </p:sp>
      <p:grpSp>
        <p:nvGrpSpPr>
          <p:cNvPr name="Group 4" id="4"/>
          <p:cNvGrpSpPr/>
          <p:nvPr/>
        </p:nvGrpSpPr>
        <p:grpSpPr>
          <a:xfrm rot="0">
            <a:off x="1415563" y="6828130"/>
            <a:ext cx="6452090" cy="1759563"/>
            <a:chOff x="0" y="0"/>
            <a:chExt cx="8602787" cy="2346083"/>
          </a:xfrm>
        </p:grpSpPr>
        <p:sp>
          <p:nvSpPr>
            <p:cNvPr name="TextBox 5" id="5"/>
            <p:cNvSpPr txBox="true"/>
            <p:nvPr/>
          </p:nvSpPr>
          <p:spPr>
            <a:xfrm rot="0">
              <a:off x="0" y="37042"/>
              <a:ext cx="8602787" cy="482812"/>
            </a:xfrm>
            <a:prstGeom prst="rect">
              <a:avLst/>
            </a:prstGeom>
          </p:spPr>
          <p:txBody>
            <a:bodyPr anchor="t" rtlCol="false" tIns="0" lIns="0" bIns="0" rIns="0">
              <a:spAutoFit/>
            </a:bodyPr>
            <a:lstStyle/>
            <a:p>
              <a:pPr>
                <a:lnSpc>
                  <a:spcPts val="3010"/>
                </a:lnSpc>
              </a:pPr>
              <a:r>
                <a:rPr lang="en-US" sz="2150">
                  <a:solidFill>
                    <a:srgbClr val="292929"/>
                  </a:solidFill>
                  <a:latin typeface="DM Sans Bold"/>
                </a:rPr>
                <a:t>Chapter 8</a:t>
              </a:r>
            </a:p>
          </p:txBody>
        </p:sp>
        <p:sp>
          <p:nvSpPr>
            <p:cNvPr name="TextBox 6" id="6"/>
            <p:cNvSpPr txBox="true"/>
            <p:nvPr/>
          </p:nvSpPr>
          <p:spPr>
            <a:xfrm rot="0">
              <a:off x="0" y="776152"/>
              <a:ext cx="8602787" cy="1569932"/>
            </a:xfrm>
            <a:prstGeom prst="rect">
              <a:avLst/>
            </a:prstGeom>
          </p:spPr>
          <p:txBody>
            <a:bodyPr anchor="t" rtlCol="false" tIns="0" lIns="0" bIns="0" rIns="0">
              <a:spAutoFit/>
            </a:bodyPr>
            <a:lstStyle/>
            <a:p>
              <a:pPr>
                <a:lnSpc>
                  <a:spcPts val="3220"/>
                </a:lnSpc>
              </a:pPr>
              <a:r>
                <a:rPr lang="en-US" sz="2300">
                  <a:solidFill>
                    <a:srgbClr val="292929"/>
                  </a:solidFill>
                  <a:latin typeface="DM Sans"/>
                </a:rPr>
                <a:t>Haekal Hilmi Zain</a:t>
              </a:r>
            </a:p>
            <a:p>
              <a:pPr>
                <a:lnSpc>
                  <a:spcPts val="3220"/>
                </a:lnSpc>
              </a:pPr>
              <a:r>
                <a:rPr lang="en-US" sz="2300">
                  <a:solidFill>
                    <a:srgbClr val="292929"/>
                  </a:solidFill>
                  <a:latin typeface="DM Sans"/>
                </a:rPr>
                <a:t>M.Rizky</a:t>
              </a:r>
            </a:p>
            <a:p>
              <a:pPr>
                <a:lnSpc>
                  <a:spcPts val="3219"/>
                </a:lnSpc>
              </a:pPr>
              <a:r>
                <a:rPr lang="en-US" sz="2300">
                  <a:solidFill>
                    <a:srgbClr val="292929"/>
                  </a:solidFill>
                  <a:latin typeface="DM Sans"/>
                </a:rPr>
                <a:t>M Farhan Sofyansz</a:t>
              </a:r>
            </a:p>
          </p:txBody>
        </p:sp>
      </p:grpSp>
      <p:pic>
        <p:nvPicPr>
          <p:cNvPr name="Picture 7" id="7"/>
          <p:cNvPicPr>
            <a:picLocks noChangeAspect="true"/>
          </p:cNvPicPr>
          <p:nvPr/>
        </p:nvPicPr>
        <p:blipFill>
          <a:blip r:embed="rId3"/>
          <a:srcRect l="0" t="0" r="0" b="0"/>
          <a:stretch>
            <a:fillRect/>
          </a:stretch>
        </p:blipFill>
        <p:spPr>
          <a:xfrm flipH="false" flipV="false" rot="0">
            <a:off x="11918458" y="4224556"/>
            <a:ext cx="5340842" cy="5033744"/>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647825" y="2057400"/>
            <a:ext cx="5201573" cy="2972035"/>
            <a:chOff x="0" y="0"/>
            <a:chExt cx="6935430" cy="3962713"/>
          </a:xfrm>
        </p:grpSpPr>
        <p:sp>
          <p:nvSpPr>
            <p:cNvPr name="TextBox 3" id="3"/>
            <p:cNvSpPr txBox="true"/>
            <p:nvPr/>
          </p:nvSpPr>
          <p:spPr>
            <a:xfrm rot="0">
              <a:off x="0" y="-9525"/>
              <a:ext cx="6935430" cy="2193925"/>
            </a:xfrm>
            <a:prstGeom prst="rect">
              <a:avLst/>
            </a:prstGeom>
          </p:spPr>
          <p:txBody>
            <a:bodyPr anchor="t" rtlCol="false" tIns="0" lIns="0" bIns="0" rIns="0">
              <a:spAutoFit/>
            </a:bodyPr>
            <a:lstStyle/>
            <a:p>
              <a:pPr>
                <a:lnSpc>
                  <a:spcPts val="6510"/>
                </a:lnSpc>
              </a:pPr>
              <a:r>
                <a:rPr lang="en-US" sz="5425">
                  <a:solidFill>
                    <a:srgbClr val="FFFDF6"/>
                  </a:solidFill>
                  <a:latin typeface="DM Sans Bold"/>
                </a:rPr>
                <a:t>Heterogeneous Computing</a:t>
              </a:r>
            </a:p>
          </p:txBody>
        </p:sp>
        <p:sp>
          <p:nvSpPr>
            <p:cNvPr name="TextBox 4" id="4"/>
            <p:cNvSpPr txBox="true"/>
            <p:nvPr/>
          </p:nvSpPr>
          <p:spPr>
            <a:xfrm rot="0">
              <a:off x="0" y="3246433"/>
              <a:ext cx="6935430" cy="723900"/>
            </a:xfrm>
            <a:prstGeom prst="rect">
              <a:avLst/>
            </a:prstGeom>
          </p:spPr>
          <p:txBody>
            <a:bodyPr anchor="t" rtlCol="false" tIns="0" lIns="0" bIns="0" rIns="0">
              <a:spAutoFit/>
            </a:bodyPr>
            <a:lstStyle/>
            <a:p>
              <a:pPr>
                <a:lnSpc>
                  <a:spcPts val="4320"/>
                </a:lnSpc>
              </a:pPr>
            </a:p>
          </p:txBody>
        </p:sp>
      </p:grpSp>
      <p:grpSp>
        <p:nvGrpSpPr>
          <p:cNvPr name="Group 5" id="5"/>
          <p:cNvGrpSpPr/>
          <p:nvPr/>
        </p:nvGrpSpPr>
        <p:grpSpPr>
          <a:xfrm rot="0">
            <a:off x="9343102" y="2057400"/>
            <a:ext cx="7297073" cy="533400"/>
            <a:chOff x="0" y="0"/>
            <a:chExt cx="9729430" cy="711200"/>
          </a:xfrm>
        </p:grpSpPr>
        <p:sp>
          <p:nvSpPr>
            <p:cNvPr name="TextBox 6" id="6"/>
            <p:cNvSpPr txBox="true"/>
            <p:nvPr/>
          </p:nvSpPr>
          <p:spPr>
            <a:xfrm rot="0">
              <a:off x="1397000" y="48683"/>
              <a:ext cx="8332430" cy="556683"/>
            </a:xfrm>
            <a:prstGeom prst="rect">
              <a:avLst/>
            </a:prstGeom>
          </p:spPr>
          <p:txBody>
            <a:bodyPr anchor="t" rtlCol="false" tIns="0" lIns="0" bIns="0" rIns="0">
              <a:spAutoFit/>
            </a:bodyPr>
            <a:lstStyle/>
            <a:p>
              <a:pPr>
                <a:lnSpc>
                  <a:spcPts val="3500"/>
                </a:lnSpc>
              </a:pPr>
              <a:r>
                <a:rPr lang="en-US" sz="2500">
                  <a:solidFill>
                    <a:srgbClr val="FFFDF6"/>
                  </a:solidFill>
                  <a:latin typeface="DM Sans"/>
                </a:rPr>
                <a:t>Apa itu Heterogeneous Computing?</a:t>
              </a:r>
            </a:p>
          </p:txBody>
        </p:sp>
        <p:sp>
          <p:nvSpPr>
            <p:cNvPr name="TextBox 7" id="7"/>
            <p:cNvSpPr txBox="true"/>
            <p:nvPr/>
          </p:nvSpPr>
          <p:spPr>
            <a:xfrm rot="0">
              <a:off x="0" y="-9525"/>
              <a:ext cx="890230" cy="720725"/>
            </a:xfrm>
            <a:prstGeom prst="rect">
              <a:avLst/>
            </a:prstGeom>
          </p:spPr>
          <p:txBody>
            <a:bodyPr anchor="t" rtlCol="false" tIns="0" lIns="0" bIns="0" rIns="0">
              <a:spAutoFit/>
            </a:bodyPr>
            <a:lstStyle/>
            <a:p>
              <a:pPr>
                <a:lnSpc>
                  <a:spcPts val="4200"/>
                </a:lnSpc>
              </a:pPr>
              <a:r>
                <a:rPr lang="en-US" sz="3500">
                  <a:solidFill>
                    <a:srgbClr val="FFEAD2"/>
                  </a:solidFill>
                  <a:latin typeface="DM Sans Bold"/>
                </a:rPr>
                <a:t>01</a:t>
              </a:r>
            </a:p>
          </p:txBody>
        </p:sp>
      </p:grpSp>
      <p:grpSp>
        <p:nvGrpSpPr>
          <p:cNvPr name="Group 8" id="8"/>
          <p:cNvGrpSpPr/>
          <p:nvPr/>
        </p:nvGrpSpPr>
        <p:grpSpPr>
          <a:xfrm rot="0">
            <a:off x="9343102" y="3185160"/>
            <a:ext cx="7297073" cy="3521075"/>
            <a:chOff x="0" y="0"/>
            <a:chExt cx="9729430" cy="4694767"/>
          </a:xfrm>
        </p:grpSpPr>
        <p:sp>
          <p:nvSpPr>
            <p:cNvPr name="TextBox 9" id="9"/>
            <p:cNvSpPr txBox="true"/>
            <p:nvPr/>
          </p:nvSpPr>
          <p:spPr>
            <a:xfrm rot="0">
              <a:off x="1397000" y="48683"/>
              <a:ext cx="8332430" cy="4646083"/>
            </a:xfrm>
            <a:prstGeom prst="rect">
              <a:avLst/>
            </a:prstGeom>
          </p:spPr>
          <p:txBody>
            <a:bodyPr anchor="t" rtlCol="false" tIns="0" lIns="0" bIns="0" rIns="0">
              <a:spAutoFit/>
            </a:bodyPr>
            <a:lstStyle/>
            <a:p>
              <a:pPr>
                <a:lnSpc>
                  <a:spcPts val="3500"/>
                </a:lnSpc>
              </a:pPr>
              <a:r>
                <a:rPr lang="en-US" sz="2500">
                  <a:solidFill>
                    <a:srgbClr val="FFFDF6"/>
                  </a:solidFill>
                  <a:latin typeface="DM Sans"/>
                </a:rPr>
                <a:t>Mengacu pada sistem yang menggunakan lebih dari satu jenis inti komputasi, seperti CPU, GPU, DPU, VPU, FPGA, atau ASIC. Dengan menetapkan beban kerja yang berbeda ke prosesor khusus yang cocok untuk beragam tujuan, kinerja dan efisiensi energi dapat ditingkatkan secara signifikan.</a:t>
              </a:r>
            </a:p>
          </p:txBody>
        </p:sp>
        <p:sp>
          <p:nvSpPr>
            <p:cNvPr name="TextBox 10" id="10"/>
            <p:cNvSpPr txBox="true"/>
            <p:nvPr/>
          </p:nvSpPr>
          <p:spPr>
            <a:xfrm rot="0">
              <a:off x="0" y="-9525"/>
              <a:ext cx="890230" cy="720725"/>
            </a:xfrm>
            <a:prstGeom prst="rect">
              <a:avLst/>
            </a:prstGeom>
          </p:spPr>
          <p:txBody>
            <a:bodyPr anchor="t" rtlCol="false" tIns="0" lIns="0" bIns="0" rIns="0">
              <a:spAutoFit/>
            </a:bodyPr>
            <a:lstStyle/>
            <a:p>
              <a:pPr>
                <a:lnSpc>
                  <a:spcPts val="4200"/>
                </a:lnSpc>
              </a:pPr>
              <a:r>
                <a:rPr lang="en-US" sz="3500">
                  <a:solidFill>
                    <a:srgbClr val="FFEAD2"/>
                  </a:solidFill>
                  <a:latin typeface="DM Sans Bold"/>
                </a:rPr>
                <a:t>02</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11696" y="3121072"/>
            <a:ext cx="2984227" cy="6137228"/>
          </a:xfrm>
          <a:prstGeom prst="rect">
            <a:avLst/>
          </a:prstGeom>
        </p:spPr>
      </p:pic>
      <p:grpSp>
        <p:nvGrpSpPr>
          <p:cNvPr name="Group 3" id="3"/>
          <p:cNvGrpSpPr/>
          <p:nvPr/>
        </p:nvGrpSpPr>
        <p:grpSpPr>
          <a:xfrm rot="0">
            <a:off x="4476289" y="2707989"/>
            <a:ext cx="9335423" cy="4871022"/>
            <a:chOff x="0" y="0"/>
            <a:chExt cx="12447230" cy="6494695"/>
          </a:xfrm>
        </p:grpSpPr>
        <p:sp>
          <p:nvSpPr>
            <p:cNvPr name="TextBox 4" id="4"/>
            <p:cNvSpPr txBox="true"/>
            <p:nvPr/>
          </p:nvSpPr>
          <p:spPr>
            <a:xfrm rot="0">
              <a:off x="0" y="-19050"/>
              <a:ext cx="12447230" cy="3454400"/>
            </a:xfrm>
            <a:prstGeom prst="rect">
              <a:avLst/>
            </a:prstGeom>
          </p:spPr>
          <p:txBody>
            <a:bodyPr anchor="t" rtlCol="false" tIns="0" lIns="0" bIns="0" rIns="0">
              <a:spAutoFit/>
            </a:bodyPr>
            <a:lstStyle/>
            <a:p>
              <a:pPr algn="ctr">
                <a:lnSpc>
                  <a:spcPts val="10200"/>
                </a:lnSpc>
              </a:pPr>
              <a:r>
                <a:rPr lang="en-US" sz="8500">
                  <a:solidFill>
                    <a:srgbClr val="292929"/>
                  </a:solidFill>
                  <a:latin typeface="DM Sans Bold"/>
                </a:rPr>
                <a:t>GPU Programming</a:t>
              </a:r>
            </a:p>
          </p:txBody>
        </p:sp>
        <p:sp>
          <p:nvSpPr>
            <p:cNvPr name="TextBox 5" id="5"/>
            <p:cNvSpPr txBox="true"/>
            <p:nvPr/>
          </p:nvSpPr>
          <p:spPr>
            <a:xfrm rot="0">
              <a:off x="0" y="4202345"/>
              <a:ext cx="12447230" cy="2309283"/>
            </a:xfrm>
            <a:prstGeom prst="rect">
              <a:avLst/>
            </a:prstGeom>
          </p:spPr>
          <p:txBody>
            <a:bodyPr anchor="t" rtlCol="false" tIns="0" lIns="0" bIns="0" rIns="0">
              <a:spAutoFit/>
            </a:bodyPr>
            <a:lstStyle/>
            <a:p>
              <a:pPr algn="ctr">
                <a:lnSpc>
                  <a:spcPts val="3500"/>
                </a:lnSpc>
              </a:pPr>
              <a:r>
                <a:rPr lang="en-US" sz="2500">
                  <a:solidFill>
                    <a:srgbClr val="292929"/>
                  </a:solidFill>
                  <a:latin typeface="DM Sans"/>
                </a:rPr>
                <a:t>Sebuah proses komputasi dengan menggunakan menggunakan Video Card Discrete seperti Nvidia maupun AMD yang memungkinkan untuk menjalankan beberapa Bahasa pemrograman.</a:t>
              </a:r>
            </a:p>
          </p:txBody>
        </p:sp>
      </p:grpSp>
      <p:pic>
        <p:nvPicPr>
          <p:cNvPr name="Picture 6" id="6"/>
          <p:cNvPicPr>
            <a:picLocks noChangeAspect="true"/>
          </p:cNvPicPr>
          <p:nvPr/>
        </p:nvPicPr>
        <p:blipFill>
          <a:blip r:embed="rId3"/>
          <a:srcRect l="0" t="0" r="0" b="0"/>
          <a:stretch>
            <a:fillRect/>
          </a:stretch>
        </p:blipFill>
        <p:spPr>
          <a:xfrm flipH="false" flipV="false" rot="0">
            <a:off x="15921695" y="1028700"/>
            <a:ext cx="2865711" cy="528241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bg>
      <p:bgPr>
        <a:solidFill>
          <a:srgbClr val="FFEAD2"/>
        </a:solidFill>
      </p:bgPr>
    </p:bg>
    <p:spTree>
      <p:nvGrpSpPr>
        <p:cNvPr id="1" name=""/>
        <p:cNvGrpSpPr/>
        <p:nvPr/>
      </p:nvGrpSpPr>
      <p:grpSpPr>
        <a:xfrm>
          <a:off x="0" y="0"/>
          <a:ext cx="0" cy="0"/>
          <a:chOff x="0" y="0"/>
          <a:chExt cx="0" cy="0"/>
        </a:xfrm>
      </p:grpSpPr>
      <p:sp>
        <p:nvSpPr>
          <p:cNvPr name="TextBox 2" id="2"/>
          <p:cNvSpPr txBox="true"/>
          <p:nvPr/>
        </p:nvSpPr>
        <p:spPr>
          <a:xfrm rot="0">
            <a:off x="6581314" y="2411875"/>
            <a:ext cx="5125373" cy="1295400"/>
          </a:xfrm>
          <a:prstGeom prst="rect">
            <a:avLst/>
          </a:prstGeom>
        </p:spPr>
        <p:txBody>
          <a:bodyPr anchor="t" rtlCol="false" tIns="0" lIns="0" bIns="0" rIns="0">
            <a:spAutoFit/>
          </a:bodyPr>
          <a:lstStyle/>
          <a:p>
            <a:pPr algn="ctr">
              <a:lnSpc>
                <a:spcPts val="10200"/>
              </a:lnSpc>
            </a:pPr>
            <a:r>
              <a:rPr lang="en-US" sz="8500">
                <a:solidFill>
                  <a:srgbClr val="292929"/>
                </a:solidFill>
                <a:latin typeface="DM Sans"/>
              </a:rPr>
              <a:t>Cuda</a:t>
            </a:r>
          </a:p>
        </p:txBody>
      </p:sp>
      <p:grpSp>
        <p:nvGrpSpPr>
          <p:cNvPr name="Group 3" id="3"/>
          <p:cNvGrpSpPr/>
          <p:nvPr/>
        </p:nvGrpSpPr>
        <p:grpSpPr>
          <a:xfrm rot="0">
            <a:off x="4701517" y="4307770"/>
            <a:ext cx="7092737" cy="2075180"/>
            <a:chOff x="0" y="0"/>
            <a:chExt cx="9456982" cy="2766907"/>
          </a:xfrm>
        </p:grpSpPr>
        <p:sp>
          <p:nvSpPr>
            <p:cNvPr name="TextBox 4" id="4"/>
            <p:cNvSpPr txBox="true"/>
            <p:nvPr/>
          </p:nvSpPr>
          <p:spPr>
            <a:xfrm rot="0">
              <a:off x="2291010" y="-66675"/>
              <a:ext cx="7165972" cy="2857289"/>
            </a:xfrm>
            <a:prstGeom prst="rect">
              <a:avLst/>
            </a:prstGeom>
          </p:spPr>
          <p:txBody>
            <a:bodyPr anchor="t" rtlCol="false" tIns="0" lIns="0" bIns="0" rIns="0">
              <a:spAutoFit/>
            </a:bodyPr>
            <a:lstStyle/>
            <a:p>
              <a:pPr algn="ctr">
                <a:lnSpc>
                  <a:spcPts val="4339"/>
                </a:lnSpc>
              </a:pPr>
              <a:r>
                <a:rPr lang="en-US" sz="3099">
                  <a:solidFill>
                    <a:srgbClr val="292929"/>
                  </a:solidFill>
                  <a:latin typeface="DM Sans"/>
                </a:rPr>
                <a:t>komputasi paralel Platform dan model aplikasi pemrograman interface (API) yang dibuat oleh Nvidia</a:t>
              </a:r>
            </a:p>
          </p:txBody>
        </p:sp>
        <p:sp>
          <p:nvSpPr>
            <p:cNvPr name="TextBox 5" id="5"/>
            <p:cNvSpPr txBox="true"/>
            <p:nvPr/>
          </p:nvSpPr>
          <p:spPr>
            <a:xfrm rot="0">
              <a:off x="0" y="-9525"/>
              <a:ext cx="1488253" cy="619125"/>
            </a:xfrm>
            <a:prstGeom prst="rect">
              <a:avLst/>
            </a:prstGeom>
          </p:spPr>
          <p:txBody>
            <a:bodyPr anchor="t" rtlCol="false" tIns="0" lIns="0" bIns="0" rIns="0">
              <a:spAutoFit/>
            </a:bodyPr>
            <a:lstStyle/>
            <a:p>
              <a:pPr>
                <a:lnSpc>
                  <a:spcPts val="360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grpSp>
        <p:nvGrpSpPr>
          <p:cNvPr name="Group 2" id="2"/>
          <p:cNvGrpSpPr/>
          <p:nvPr/>
        </p:nvGrpSpPr>
        <p:grpSpPr>
          <a:xfrm rot="0">
            <a:off x="1533132" y="1803809"/>
            <a:ext cx="8555034" cy="6957615"/>
            <a:chOff x="0" y="0"/>
            <a:chExt cx="11406712" cy="9276819"/>
          </a:xfrm>
        </p:grpSpPr>
        <p:sp>
          <p:nvSpPr>
            <p:cNvPr name="TextBox 3" id="3"/>
            <p:cNvSpPr txBox="true"/>
            <p:nvPr/>
          </p:nvSpPr>
          <p:spPr>
            <a:xfrm rot="0">
              <a:off x="0" y="41867"/>
              <a:ext cx="11406712" cy="1679758"/>
            </a:xfrm>
            <a:prstGeom prst="rect">
              <a:avLst/>
            </a:prstGeom>
          </p:spPr>
          <p:txBody>
            <a:bodyPr anchor="t" rtlCol="false" tIns="0" lIns="0" bIns="0" rIns="0">
              <a:spAutoFit/>
            </a:bodyPr>
            <a:lstStyle/>
            <a:p>
              <a:pPr>
                <a:lnSpc>
                  <a:spcPts val="9914"/>
                </a:lnSpc>
              </a:pPr>
              <a:r>
                <a:rPr lang="en-US" sz="8261">
                  <a:solidFill>
                    <a:srgbClr val="292929"/>
                  </a:solidFill>
                  <a:latin typeface="DM Sans Bold"/>
                </a:rPr>
                <a:t>OpenCL</a:t>
              </a:r>
            </a:p>
          </p:txBody>
        </p:sp>
        <p:sp>
          <p:nvSpPr>
            <p:cNvPr name="TextBox 4" id="4"/>
            <p:cNvSpPr txBox="true"/>
            <p:nvPr/>
          </p:nvSpPr>
          <p:spPr>
            <a:xfrm rot="0">
              <a:off x="0" y="2636128"/>
              <a:ext cx="11406712" cy="775627"/>
            </a:xfrm>
            <a:prstGeom prst="rect">
              <a:avLst/>
            </a:prstGeom>
          </p:spPr>
          <p:txBody>
            <a:bodyPr anchor="t" rtlCol="false" tIns="0" lIns="0" bIns="0" rIns="0">
              <a:spAutoFit/>
            </a:bodyPr>
            <a:lstStyle/>
            <a:p>
              <a:pPr>
                <a:lnSpc>
                  <a:spcPts val="4721"/>
                </a:lnSpc>
              </a:pPr>
            </a:p>
          </p:txBody>
        </p:sp>
        <p:sp>
          <p:nvSpPr>
            <p:cNvPr name="TextBox 5" id="5"/>
            <p:cNvSpPr txBox="true"/>
            <p:nvPr/>
          </p:nvSpPr>
          <p:spPr>
            <a:xfrm rot="0">
              <a:off x="0" y="4229613"/>
              <a:ext cx="11406712" cy="5035310"/>
            </a:xfrm>
            <a:prstGeom prst="rect">
              <a:avLst/>
            </a:prstGeom>
          </p:spPr>
          <p:txBody>
            <a:bodyPr anchor="t" rtlCol="false" tIns="0" lIns="0" bIns="0" rIns="0">
              <a:spAutoFit/>
            </a:bodyPr>
            <a:lstStyle/>
            <a:p>
              <a:pPr algn="just">
                <a:lnSpc>
                  <a:spcPts val="3816"/>
                </a:lnSpc>
              </a:pPr>
              <a:r>
                <a:rPr lang="en-US" sz="2725">
                  <a:solidFill>
                    <a:srgbClr val="292929"/>
                  </a:solidFill>
                  <a:latin typeface="DM Sans"/>
                </a:rPr>
                <a:t>Fitur software yang bisa memanfaatkan kinerja VGA / GPU sebagai CPU. Aplikasi biasa umumnya mengandalkan kemampuan CPU saja. Dengan OpenCL, software dapat memberikan tugas ke CPU serta GPU bersama sama. Kerja software software menjadi lebih cepat, seakan memiliki tambahan CPU dan GPU yang ada. Bukan GPU di ekternal VGA, teatpi termasuk GPU internal di dalam procesor.</a:t>
              </a:r>
            </a:p>
          </p:txBody>
        </p:sp>
      </p:grpSp>
      <p:grpSp>
        <p:nvGrpSpPr>
          <p:cNvPr name="Group 6" id="6"/>
          <p:cNvGrpSpPr>
            <a:grpSpLocks noChangeAspect="true"/>
          </p:cNvGrpSpPr>
          <p:nvPr/>
        </p:nvGrpSpPr>
        <p:grpSpPr>
          <a:xfrm rot="0">
            <a:off x="11863021" y="1103165"/>
            <a:ext cx="4083886" cy="8080671"/>
            <a:chOff x="0" y="0"/>
            <a:chExt cx="2620010" cy="5184140"/>
          </a:xfrm>
        </p:grpSpPr>
        <p:sp>
          <p:nvSpPr>
            <p:cNvPr name="Freeform 7" id="7"/>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292929"/>
            </a:solidFill>
          </p:spPr>
        </p:sp>
        <p:sp>
          <p:nvSpPr>
            <p:cNvPr name="Freeform 8" id="8"/>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1298" r="-173756" t="0" b="0"/>
              </a:stretch>
            </a:blipFill>
          </p:spPr>
        </p:sp>
        <p:sp>
          <p:nvSpPr>
            <p:cNvPr name="Freeform 9" id="9"/>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DF6"/>
            </a:solidFill>
          </p:spPr>
        </p:sp>
        <p:sp>
          <p:nvSpPr>
            <p:cNvPr name="Freeform 10" id="10"/>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DF6"/>
            </a:solidFill>
          </p:spPr>
        </p:sp>
        <p:sp>
          <p:nvSpPr>
            <p:cNvPr name="Freeform 11" id="11"/>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92929"/>
            </a:solidFill>
          </p:spPr>
        </p:sp>
        <p:sp>
          <p:nvSpPr>
            <p:cNvPr name="Freeform 12" id="12"/>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92929"/>
            </a:solidFill>
          </p:spPr>
        </p:sp>
        <p:sp>
          <p:nvSpPr>
            <p:cNvPr name="Freeform 13" id="13"/>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92929"/>
            </a:solidFill>
          </p:spPr>
        </p:sp>
        <p:sp>
          <p:nvSpPr>
            <p:cNvPr name="Freeform 14" id="14"/>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92929"/>
            </a:solidFill>
          </p:spPr>
        </p:sp>
        <p:sp>
          <p:nvSpPr>
            <p:cNvPr name="Freeform 15" id="15"/>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FEAD2"/>
            </a:solidFill>
          </p:spPr>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722181" y="1499526"/>
            <a:ext cx="5855257" cy="2678742"/>
            <a:chOff x="0" y="0"/>
            <a:chExt cx="7807010" cy="3571656"/>
          </a:xfrm>
        </p:grpSpPr>
        <p:sp>
          <p:nvSpPr>
            <p:cNvPr name="TextBox 3" id="3"/>
            <p:cNvSpPr txBox="true"/>
            <p:nvPr/>
          </p:nvSpPr>
          <p:spPr>
            <a:xfrm rot="0">
              <a:off x="0" y="0"/>
              <a:ext cx="7807010" cy="1498600"/>
            </a:xfrm>
            <a:prstGeom prst="rect">
              <a:avLst/>
            </a:prstGeom>
          </p:spPr>
          <p:txBody>
            <a:bodyPr anchor="t" rtlCol="false" tIns="0" lIns="0" bIns="0" rIns="0">
              <a:spAutoFit/>
            </a:bodyPr>
            <a:lstStyle/>
            <a:p>
              <a:pPr>
                <a:lnSpc>
                  <a:spcPts val="8910"/>
                </a:lnSpc>
              </a:pPr>
              <a:r>
                <a:rPr lang="en-US" sz="7425">
                  <a:solidFill>
                    <a:srgbClr val="FFFDF6"/>
                  </a:solidFill>
                  <a:latin typeface="DM Sans Bold"/>
                </a:rPr>
                <a:t>Numba</a:t>
              </a:r>
            </a:p>
          </p:txBody>
        </p:sp>
        <p:sp>
          <p:nvSpPr>
            <p:cNvPr name="TextBox 4" id="4"/>
            <p:cNvSpPr txBox="true"/>
            <p:nvPr/>
          </p:nvSpPr>
          <p:spPr>
            <a:xfrm rot="0">
              <a:off x="0" y="2352456"/>
              <a:ext cx="7807010" cy="1219200"/>
            </a:xfrm>
            <a:prstGeom prst="rect">
              <a:avLst/>
            </a:prstGeom>
          </p:spPr>
          <p:txBody>
            <a:bodyPr anchor="t" rtlCol="false" tIns="0" lIns="0" bIns="0" rIns="0">
              <a:spAutoFit/>
            </a:bodyPr>
            <a:lstStyle/>
            <a:p>
              <a:pPr>
                <a:lnSpc>
                  <a:spcPts val="3599"/>
                </a:lnSpc>
              </a:pPr>
              <a:r>
                <a:rPr lang="en-US" sz="2999">
                  <a:solidFill>
                    <a:srgbClr val="FFEAD2"/>
                  </a:solidFill>
                  <a:latin typeface="DM Sans Bold"/>
                </a:rPr>
                <a:t>Manfaat pembayaran berbasis FinTech</a:t>
              </a:r>
            </a:p>
          </p:txBody>
        </p:sp>
      </p:grpSp>
      <p:grpSp>
        <p:nvGrpSpPr>
          <p:cNvPr name="Group 5" id="5"/>
          <p:cNvGrpSpPr/>
          <p:nvPr/>
        </p:nvGrpSpPr>
        <p:grpSpPr>
          <a:xfrm rot="0">
            <a:off x="10030747" y="1499526"/>
            <a:ext cx="6535073" cy="4140324"/>
            <a:chOff x="0" y="0"/>
            <a:chExt cx="8713430" cy="5520432"/>
          </a:xfrm>
        </p:grpSpPr>
        <p:sp>
          <p:nvSpPr>
            <p:cNvPr name="TextBox 6" id="6"/>
            <p:cNvSpPr txBox="true"/>
            <p:nvPr/>
          </p:nvSpPr>
          <p:spPr>
            <a:xfrm rot="0">
              <a:off x="0" y="-9525"/>
              <a:ext cx="8713430" cy="619125"/>
            </a:xfrm>
            <a:prstGeom prst="rect">
              <a:avLst/>
            </a:prstGeom>
          </p:spPr>
          <p:txBody>
            <a:bodyPr anchor="t" rtlCol="false" tIns="0" lIns="0" bIns="0" rIns="0">
              <a:spAutoFit/>
            </a:bodyPr>
            <a:lstStyle/>
            <a:p>
              <a:pPr>
                <a:lnSpc>
                  <a:spcPts val="3600"/>
                </a:lnSpc>
              </a:pPr>
              <a:r>
                <a:rPr lang="en-US" sz="3000" spc="60">
                  <a:solidFill>
                    <a:srgbClr val="FFEAD2"/>
                  </a:solidFill>
                  <a:latin typeface="DM Sans Bold"/>
                </a:rPr>
                <a:t>YAITU</a:t>
              </a:r>
            </a:p>
          </p:txBody>
        </p:sp>
        <p:sp>
          <p:nvSpPr>
            <p:cNvPr name="TextBox 7" id="7"/>
            <p:cNvSpPr txBox="true"/>
            <p:nvPr/>
          </p:nvSpPr>
          <p:spPr>
            <a:xfrm rot="0">
              <a:off x="0" y="882815"/>
              <a:ext cx="8713430" cy="4646083"/>
            </a:xfrm>
            <a:prstGeom prst="rect">
              <a:avLst/>
            </a:prstGeom>
          </p:spPr>
          <p:txBody>
            <a:bodyPr anchor="t" rtlCol="false" tIns="0" lIns="0" bIns="0" rIns="0">
              <a:spAutoFit/>
            </a:bodyPr>
            <a:lstStyle/>
            <a:p>
              <a:pPr>
                <a:lnSpc>
                  <a:spcPts val="3500"/>
                </a:lnSpc>
              </a:pPr>
              <a:r>
                <a:rPr lang="en-US" sz="2500">
                  <a:solidFill>
                    <a:srgbClr val="FFFDF6"/>
                  </a:solidFill>
                  <a:latin typeface="DM Sans"/>
                </a:rPr>
                <a:t>Dapat menyalurkan kemampuan untuk meningkatkan kecepatan aplikasi terutama pada fungsi kerja atau yang kita kenal sebagai library yang digunakan untuk implementasi data science dengan menggunakan python. Hal ini disebabkan karena Numba dapat bekerja dalam beberapa fungsi dalam python. </a:t>
              </a:r>
            </a:p>
          </p:txBody>
        </p:sp>
      </p:grpSp>
      <p:sp>
        <p:nvSpPr>
          <p:cNvPr name="AutoShape 8" id="8"/>
          <p:cNvSpPr/>
          <p:nvPr/>
        </p:nvSpPr>
        <p:spPr>
          <a:xfrm rot="0">
            <a:off x="10030747" y="6024998"/>
            <a:ext cx="6535073" cy="0"/>
          </a:xfrm>
          <a:prstGeom prst="line">
            <a:avLst/>
          </a:prstGeom>
          <a:ln cap="rnd" w="9525">
            <a:solidFill>
              <a:srgbClr val="FFFDF6"/>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53837" y="400210"/>
            <a:ext cx="7610868" cy="5855852"/>
            <a:chOff x="0" y="0"/>
            <a:chExt cx="10147824" cy="7807802"/>
          </a:xfrm>
        </p:grpSpPr>
        <p:sp>
          <p:nvSpPr>
            <p:cNvPr name="TextBox 3" id="3"/>
            <p:cNvSpPr txBox="true"/>
            <p:nvPr/>
          </p:nvSpPr>
          <p:spPr>
            <a:xfrm rot="0">
              <a:off x="0" y="350520"/>
              <a:ext cx="10147824" cy="1473200"/>
            </a:xfrm>
            <a:prstGeom prst="rect">
              <a:avLst/>
            </a:prstGeom>
          </p:spPr>
          <p:txBody>
            <a:bodyPr anchor="t" rtlCol="false" tIns="0" lIns="0" bIns="0" rIns="0">
              <a:spAutoFit/>
            </a:bodyPr>
            <a:lstStyle/>
            <a:p>
              <a:pPr algn="ctr">
                <a:lnSpc>
                  <a:spcPts val="8730"/>
                </a:lnSpc>
              </a:pPr>
              <a:r>
                <a:rPr lang="en-US" sz="7275">
                  <a:solidFill>
                    <a:srgbClr val="292929"/>
                  </a:solidFill>
                  <a:latin typeface="DM Sans Bold"/>
                </a:rPr>
                <a:t>PyCuda</a:t>
              </a:r>
            </a:p>
          </p:txBody>
        </p:sp>
        <p:sp>
          <p:nvSpPr>
            <p:cNvPr name="TextBox 4" id="4"/>
            <p:cNvSpPr txBox="true"/>
            <p:nvPr/>
          </p:nvSpPr>
          <p:spPr>
            <a:xfrm rot="0">
              <a:off x="0" y="4338586"/>
              <a:ext cx="10147824" cy="3477683"/>
            </a:xfrm>
            <a:prstGeom prst="rect">
              <a:avLst/>
            </a:prstGeom>
          </p:spPr>
          <p:txBody>
            <a:bodyPr anchor="t" rtlCol="false" tIns="0" lIns="0" bIns="0" rIns="0">
              <a:spAutoFit/>
            </a:bodyPr>
            <a:lstStyle/>
            <a:p>
              <a:pPr algn="ctr">
                <a:lnSpc>
                  <a:spcPts val="3500"/>
                </a:lnSpc>
              </a:pPr>
              <a:r>
                <a:rPr lang="en-US" sz="2500">
                  <a:solidFill>
                    <a:srgbClr val="292929"/>
                  </a:solidFill>
                  <a:latin typeface="DM Sans"/>
                </a:rPr>
                <a:t>Salah satu alternatif untuk mengakses GPU. PYCUDA atau Python CUDA merupakan API yang disedikan oleh python untuk mengakses kartu grafis NVIDIA. PYCUDA menjadi salah satu pilihan karena kode yang dituliskan adalah layaknya seperti kode python biasa</a:t>
              </a:r>
            </a:p>
          </p:txBody>
        </p:sp>
      </p:grpSp>
      <p:pic>
        <p:nvPicPr>
          <p:cNvPr name="Picture 5" id="5"/>
          <p:cNvPicPr>
            <a:picLocks noChangeAspect="true"/>
          </p:cNvPicPr>
          <p:nvPr/>
        </p:nvPicPr>
        <p:blipFill>
          <a:blip r:embed="rId2"/>
          <a:srcRect l="13965" t="0" r="33573" b="0"/>
          <a:stretch>
            <a:fillRect/>
          </a:stretch>
        </p:blipFill>
        <p:spPr>
          <a:xfrm flipH="false" flipV="false" rot="0">
            <a:off x="0" y="0"/>
            <a:ext cx="8094949" cy="102870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p:cSld>
    <p:bg>
      <p:bgPr>
        <a:solidFill>
          <a:srgbClr val="FFEAD2"/>
        </a:solidFill>
      </p:bgPr>
    </p:bg>
    <p:spTree>
      <p:nvGrpSpPr>
        <p:cNvPr id="1" name=""/>
        <p:cNvGrpSpPr/>
        <p:nvPr/>
      </p:nvGrpSpPr>
      <p:grpSpPr>
        <a:xfrm>
          <a:off x="0" y="0"/>
          <a:ext cx="0" cy="0"/>
          <a:chOff x="0" y="0"/>
          <a:chExt cx="0" cy="0"/>
        </a:xfrm>
      </p:grpSpPr>
      <p:sp>
        <p:nvSpPr>
          <p:cNvPr name="TextBox 2" id="2"/>
          <p:cNvSpPr txBox="true"/>
          <p:nvPr/>
        </p:nvSpPr>
        <p:spPr>
          <a:xfrm rot="0">
            <a:off x="1376673" y="1834626"/>
            <a:ext cx="6714386" cy="990600"/>
          </a:xfrm>
          <a:prstGeom prst="rect">
            <a:avLst/>
          </a:prstGeom>
        </p:spPr>
        <p:txBody>
          <a:bodyPr anchor="t" rtlCol="false" tIns="0" lIns="0" bIns="0" rIns="0">
            <a:spAutoFit/>
          </a:bodyPr>
          <a:lstStyle/>
          <a:p>
            <a:pPr>
              <a:lnSpc>
                <a:spcPts val="7800"/>
              </a:lnSpc>
            </a:pPr>
            <a:r>
              <a:rPr lang="en-US" sz="6500">
                <a:solidFill>
                  <a:srgbClr val="292929"/>
                </a:solidFill>
                <a:latin typeface="DM Sans Bold"/>
              </a:rPr>
              <a:t>PyOpenCL</a:t>
            </a:r>
          </a:p>
        </p:txBody>
      </p:sp>
      <p:grpSp>
        <p:nvGrpSpPr>
          <p:cNvPr name="Group 3" id="3"/>
          <p:cNvGrpSpPr/>
          <p:nvPr/>
        </p:nvGrpSpPr>
        <p:grpSpPr>
          <a:xfrm rot="0">
            <a:off x="10021708" y="1834626"/>
            <a:ext cx="6870942" cy="2397449"/>
            <a:chOff x="0" y="0"/>
            <a:chExt cx="9161256" cy="3196599"/>
          </a:xfrm>
        </p:grpSpPr>
        <p:sp>
          <p:nvSpPr>
            <p:cNvPr name="TextBox 4" id="4"/>
            <p:cNvSpPr txBox="true"/>
            <p:nvPr/>
          </p:nvSpPr>
          <p:spPr>
            <a:xfrm rot="0">
              <a:off x="0" y="-47625"/>
              <a:ext cx="9161256" cy="2480868"/>
            </a:xfrm>
            <a:prstGeom prst="rect">
              <a:avLst/>
            </a:prstGeom>
          </p:spPr>
          <p:txBody>
            <a:bodyPr anchor="t" rtlCol="false" tIns="0" lIns="0" bIns="0" rIns="0">
              <a:spAutoFit/>
            </a:bodyPr>
            <a:lstStyle/>
            <a:p>
              <a:pPr>
                <a:lnSpc>
                  <a:spcPts val="3781"/>
                </a:lnSpc>
              </a:pPr>
              <a:r>
                <a:rPr lang="en-US" sz="2701">
                  <a:solidFill>
                    <a:srgbClr val="292929"/>
                  </a:solidFill>
                  <a:latin typeface="DM Sans"/>
                </a:rPr>
                <a:t>Merupakan library yang fungsinya hampir sama dengan PyCuda namun, pada PyOpenCL ini menggunakan OpenCL yang berasal dari AMD</a:t>
              </a:r>
            </a:p>
          </p:txBody>
        </p:sp>
        <p:sp>
          <p:nvSpPr>
            <p:cNvPr name="AutoShape 5" id="5"/>
            <p:cNvSpPr/>
            <p:nvPr/>
          </p:nvSpPr>
          <p:spPr>
            <a:xfrm rot="0">
              <a:off x="0" y="3182877"/>
              <a:ext cx="9161256" cy="0"/>
            </a:xfrm>
            <a:prstGeom prst="line">
              <a:avLst/>
            </a:prstGeom>
            <a:ln cap="rnd" w="12700">
              <a:solidFill>
                <a:srgbClr val="292929"/>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DAFGNyxRBE8</dc:identifier>
  <dcterms:modified xsi:type="dcterms:W3CDTF">2011-08-01T06:04:30Z</dcterms:modified>
  <cp:revision>1</cp:revision>
  <dc:title>Heterogeneous Computing</dc:title>
</cp:coreProperties>
</file>